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2" r:id="rId4"/>
    <p:sldId id="260" r:id="rId5"/>
    <p:sldId id="262" r:id="rId6"/>
    <p:sldId id="261" r:id="rId7"/>
    <p:sldId id="258" r:id="rId8"/>
    <p:sldId id="280" r:id="rId9"/>
    <p:sldId id="281" r:id="rId10"/>
    <p:sldId id="265" r:id="rId11"/>
    <p:sldId id="266" r:id="rId12"/>
    <p:sldId id="2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showGuides="1">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DA993C-C0CF-4E15-B0A3-641B3C2DD55C}"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FDFB3-97D1-408C-91B1-7C35658DCA79}" type="slidenum">
              <a:rPr lang="en-US" smtClean="0"/>
              <a:t>‹#›</a:t>
            </a:fld>
            <a:endParaRPr lang="en-US"/>
          </a:p>
        </p:txBody>
      </p:sp>
    </p:spTree>
    <p:extLst>
      <p:ext uri="{BB962C8B-B14F-4D97-AF65-F5344CB8AC3E}">
        <p14:creationId xmlns:p14="http://schemas.microsoft.com/office/powerpoint/2010/main" val="109503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DA993C-C0CF-4E15-B0A3-641B3C2DD55C}"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FDFB3-97D1-408C-91B1-7C35658DCA79}" type="slidenum">
              <a:rPr lang="en-US" smtClean="0"/>
              <a:t>‹#›</a:t>
            </a:fld>
            <a:endParaRPr lang="en-US"/>
          </a:p>
        </p:txBody>
      </p:sp>
    </p:spTree>
    <p:extLst>
      <p:ext uri="{BB962C8B-B14F-4D97-AF65-F5344CB8AC3E}">
        <p14:creationId xmlns:p14="http://schemas.microsoft.com/office/powerpoint/2010/main" val="1114605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DA993C-C0CF-4E15-B0A3-641B3C2DD55C}"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FDFB3-97D1-408C-91B1-7C35658DCA79}" type="slidenum">
              <a:rPr lang="en-US" smtClean="0"/>
              <a:t>‹#›</a:t>
            </a:fld>
            <a:endParaRPr lang="en-US"/>
          </a:p>
        </p:txBody>
      </p:sp>
    </p:spTree>
    <p:extLst>
      <p:ext uri="{BB962C8B-B14F-4D97-AF65-F5344CB8AC3E}">
        <p14:creationId xmlns:p14="http://schemas.microsoft.com/office/powerpoint/2010/main" val="369998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DA993C-C0CF-4E15-B0A3-641B3C2DD55C}"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FDFB3-97D1-408C-91B1-7C35658DCA79}" type="slidenum">
              <a:rPr lang="en-US" smtClean="0"/>
              <a:t>‹#›</a:t>
            </a:fld>
            <a:endParaRPr lang="en-US"/>
          </a:p>
        </p:txBody>
      </p:sp>
    </p:spTree>
    <p:extLst>
      <p:ext uri="{BB962C8B-B14F-4D97-AF65-F5344CB8AC3E}">
        <p14:creationId xmlns:p14="http://schemas.microsoft.com/office/powerpoint/2010/main" val="1818412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DA993C-C0CF-4E15-B0A3-641B3C2DD55C}"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FDFB3-97D1-408C-91B1-7C35658DCA79}" type="slidenum">
              <a:rPr lang="en-US" smtClean="0"/>
              <a:t>‹#›</a:t>
            </a:fld>
            <a:endParaRPr lang="en-US"/>
          </a:p>
        </p:txBody>
      </p:sp>
    </p:spTree>
    <p:extLst>
      <p:ext uri="{BB962C8B-B14F-4D97-AF65-F5344CB8AC3E}">
        <p14:creationId xmlns:p14="http://schemas.microsoft.com/office/powerpoint/2010/main" val="1927529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DA993C-C0CF-4E15-B0A3-641B3C2DD55C}"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FDFB3-97D1-408C-91B1-7C35658DCA79}" type="slidenum">
              <a:rPr lang="en-US" smtClean="0"/>
              <a:t>‹#›</a:t>
            </a:fld>
            <a:endParaRPr lang="en-US"/>
          </a:p>
        </p:txBody>
      </p:sp>
    </p:spTree>
    <p:extLst>
      <p:ext uri="{BB962C8B-B14F-4D97-AF65-F5344CB8AC3E}">
        <p14:creationId xmlns:p14="http://schemas.microsoft.com/office/powerpoint/2010/main" val="266895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DA993C-C0CF-4E15-B0A3-641B3C2DD55C}" type="datetimeFigureOut">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DFDFB3-97D1-408C-91B1-7C35658DCA79}" type="slidenum">
              <a:rPr lang="en-US" smtClean="0"/>
              <a:t>‹#›</a:t>
            </a:fld>
            <a:endParaRPr lang="en-US"/>
          </a:p>
        </p:txBody>
      </p:sp>
    </p:spTree>
    <p:extLst>
      <p:ext uri="{BB962C8B-B14F-4D97-AF65-F5344CB8AC3E}">
        <p14:creationId xmlns:p14="http://schemas.microsoft.com/office/powerpoint/2010/main" val="2335281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DA993C-C0CF-4E15-B0A3-641B3C2DD55C}" type="datetimeFigureOut">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DFDFB3-97D1-408C-91B1-7C35658DCA79}" type="slidenum">
              <a:rPr lang="en-US" smtClean="0"/>
              <a:t>‹#›</a:t>
            </a:fld>
            <a:endParaRPr lang="en-US"/>
          </a:p>
        </p:txBody>
      </p:sp>
    </p:spTree>
    <p:extLst>
      <p:ext uri="{BB962C8B-B14F-4D97-AF65-F5344CB8AC3E}">
        <p14:creationId xmlns:p14="http://schemas.microsoft.com/office/powerpoint/2010/main" val="143631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A993C-C0CF-4E15-B0A3-641B3C2DD55C}"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DFDFB3-97D1-408C-91B1-7C35658DCA79}" type="slidenum">
              <a:rPr lang="en-US" smtClean="0"/>
              <a:t>‹#›</a:t>
            </a:fld>
            <a:endParaRPr lang="en-US"/>
          </a:p>
        </p:txBody>
      </p:sp>
    </p:spTree>
    <p:extLst>
      <p:ext uri="{BB962C8B-B14F-4D97-AF65-F5344CB8AC3E}">
        <p14:creationId xmlns:p14="http://schemas.microsoft.com/office/powerpoint/2010/main" val="3520294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DA993C-C0CF-4E15-B0A3-641B3C2DD55C}"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FDFB3-97D1-408C-91B1-7C35658DCA79}" type="slidenum">
              <a:rPr lang="en-US" smtClean="0"/>
              <a:t>‹#›</a:t>
            </a:fld>
            <a:endParaRPr lang="en-US"/>
          </a:p>
        </p:txBody>
      </p:sp>
    </p:spTree>
    <p:extLst>
      <p:ext uri="{BB962C8B-B14F-4D97-AF65-F5344CB8AC3E}">
        <p14:creationId xmlns:p14="http://schemas.microsoft.com/office/powerpoint/2010/main" val="3253362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DA993C-C0CF-4E15-B0A3-641B3C2DD55C}"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FDFB3-97D1-408C-91B1-7C35658DCA79}" type="slidenum">
              <a:rPr lang="en-US" smtClean="0"/>
              <a:t>‹#›</a:t>
            </a:fld>
            <a:endParaRPr lang="en-US"/>
          </a:p>
        </p:txBody>
      </p:sp>
    </p:spTree>
    <p:extLst>
      <p:ext uri="{BB962C8B-B14F-4D97-AF65-F5344CB8AC3E}">
        <p14:creationId xmlns:p14="http://schemas.microsoft.com/office/powerpoint/2010/main" val="1218596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A993C-C0CF-4E15-B0A3-641B3C2DD55C}" type="datetimeFigureOut">
              <a:rPr lang="en-US" smtClean="0"/>
              <a:t>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FDFB3-97D1-408C-91B1-7C35658DCA79}" type="slidenum">
              <a:rPr lang="en-US" smtClean="0"/>
              <a:t>‹#›</a:t>
            </a:fld>
            <a:endParaRPr lang="en-US"/>
          </a:p>
        </p:txBody>
      </p:sp>
    </p:spTree>
    <p:extLst>
      <p:ext uri="{BB962C8B-B14F-4D97-AF65-F5344CB8AC3E}">
        <p14:creationId xmlns:p14="http://schemas.microsoft.com/office/powerpoint/2010/main" val="278777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history.com/news/gi-bill-black-wwii-veterans-benefi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ber.org/digest/dec02/gi-bill-world-war-ii-and-education-black-american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atacenter.kidscount.org/data/tables/8446-child-population-by-race-and-age-group?loc=26&amp;loct=2#detailed/2/26/false/1729,37,871,870,573,869,36,868,867,133/68,69,67,12,70,66,71,13|62/17077,1707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DA1A2E9-63FE-408D-A803-8E306ECAB4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p:cNvSpPr>
            <a:spLocks noGrp="1"/>
          </p:cNvSpPr>
          <p:nvPr>
            <p:ph type="ctrTitle"/>
          </p:nvPr>
        </p:nvSpPr>
        <p:spPr>
          <a:xfrm>
            <a:off x="1100669" y="1111086"/>
            <a:ext cx="7690104" cy="2623885"/>
          </a:xfrm>
        </p:spPr>
        <p:txBody>
          <a:bodyPr anchor="ctr">
            <a:normAutofit/>
          </a:bodyPr>
          <a:lstStyle/>
          <a:p>
            <a:pPr algn="l"/>
            <a:r>
              <a:rPr lang="en-US" sz="6100">
                <a:solidFill>
                  <a:srgbClr val="FFFFFF"/>
                </a:solidFill>
              </a:rPr>
              <a:t>Early Education Holds the Key to Equity in Mississippi</a:t>
            </a:r>
          </a:p>
        </p:txBody>
      </p:sp>
      <p:sp>
        <p:nvSpPr>
          <p:cNvPr id="12" name="Rectangle 11">
            <a:extLst>
              <a:ext uri="{FF2B5EF4-FFF2-40B4-BE49-F238E27FC236}">
                <a16:creationId xmlns:a16="http://schemas.microsoft.com/office/drawing/2014/main" xmlns="" id="{FBE9F90C-C163-435B-9A68-D15C92D1CF2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p:cNvSpPr>
            <a:spLocks noGrp="1"/>
          </p:cNvSpPr>
          <p:nvPr>
            <p:ph type="subTitle" idx="1"/>
          </p:nvPr>
        </p:nvSpPr>
        <p:spPr>
          <a:xfrm>
            <a:off x="1038460" y="4841593"/>
            <a:ext cx="10012680" cy="1234345"/>
          </a:xfrm>
        </p:spPr>
        <p:txBody>
          <a:bodyPr anchor="ctr">
            <a:normAutofit/>
          </a:bodyPr>
          <a:lstStyle/>
          <a:p>
            <a:pPr algn="l">
              <a:spcBef>
                <a:spcPts val="0"/>
              </a:spcBef>
            </a:pPr>
            <a:r>
              <a:rPr lang="en-US" sz="1200" b="1" dirty="0">
                <a:solidFill>
                  <a:srgbClr val="1B1B1B"/>
                </a:solidFill>
              </a:rPr>
              <a:t>Forum for the Future</a:t>
            </a:r>
          </a:p>
          <a:p>
            <a:pPr algn="l">
              <a:spcBef>
                <a:spcPts val="0"/>
              </a:spcBef>
            </a:pPr>
            <a:r>
              <a:rPr lang="en-US" sz="1200" dirty="0">
                <a:solidFill>
                  <a:srgbClr val="1B1B1B"/>
                </a:solidFill>
              </a:rPr>
              <a:t>January 2021</a:t>
            </a:r>
          </a:p>
          <a:p>
            <a:pPr algn="l">
              <a:spcBef>
                <a:spcPts val="0"/>
              </a:spcBef>
            </a:pPr>
            <a:endParaRPr lang="en-US" sz="1200" dirty="0">
              <a:solidFill>
                <a:srgbClr val="1B1B1B"/>
              </a:solidFill>
            </a:endParaRPr>
          </a:p>
          <a:p>
            <a:pPr algn="l">
              <a:spcBef>
                <a:spcPts val="0"/>
              </a:spcBef>
            </a:pPr>
            <a:r>
              <a:rPr lang="en-US" sz="1200" b="1" dirty="0">
                <a:solidFill>
                  <a:srgbClr val="1B1B1B"/>
                </a:solidFill>
              </a:rPr>
              <a:t>Cathy Grace, Ed.D.</a:t>
            </a:r>
          </a:p>
          <a:p>
            <a:pPr algn="l">
              <a:spcBef>
                <a:spcPts val="0"/>
              </a:spcBef>
            </a:pPr>
            <a:r>
              <a:rPr lang="en-US" sz="1200" dirty="0">
                <a:solidFill>
                  <a:srgbClr val="1B1B1B"/>
                </a:solidFill>
              </a:rPr>
              <a:t>Co-Director, Graduate Center for the Study of Early Learning</a:t>
            </a:r>
          </a:p>
        </p:txBody>
      </p:sp>
      <p:sp>
        <p:nvSpPr>
          <p:cNvPr id="14" name="Rectangle 13">
            <a:extLst>
              <a:ext uri="{FF2B5EF4-FFF2-40B4-BE49-F238E27FC236}">
                <a16:creationId xmlns:a16="http://schemas.microsoft.com/office/drawing/2014/main" xmlns="" id="{1A882A9F-F4E9-4E23-8F0B-20B5DF42EA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19345" y="450221"/>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Graphic 6" descr="Books">
            <a:extLst>
              <a:ext uri="{FF2B5EF4-FFF2-40B4-BE49-F238E27FC236}">
                <a16:creationId xmlns:a16="http://schemas.microsoft.com/office/drawing/2014/main" xmlns="" id="{FC69E299-6405-46DD-8657-2CAE943D14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857725" y="2612676"/>
            <a:ext cx="1632648" cy="1632648"/>
          </a:xfrm>
          <a:prstGeom prst="rect">
            <a:avLst/>
          </a:prstGeom>
        </p:spPr>
      </p:pic>
    </p:spTree>
    <p:extLst>
      <p:ext uri="{BB962C8B-B14F-4D97-AF65-F5344CB8AC3E}">
        <p14:creationId xmlns:p14="http://schemas.microsoft.com/office/powerpoint/2010/main" val="141770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B775CD93-9DF2-48CB-9F57-1BCA9A46C7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Title 6"/>
          <p:cNvSpPr>
            <a:spLocks noGrp="1"/>
          </p:cNvSpPr>
          <p:nvPr>
            <p:ph type="title"/>
          </p:nvPr>
        </p:nvSpPr>
        <p:spPr>
          <a:xfrm>
            <a:off x="777240" y="731519"/>
            <a:ext cx="2845191" cy="3237579"/>
          </a:xfrm>
        </p:spPr>
        <p:txBody>
          <a:bodyPr>
            <a:normAutofit/>
          </a:bodyPr>
          <a:lstStyle/>
          <a:p>
            <a:r>
              <a:rPr lang="en-US" sz="3800">
                <a:solidFill>
                  <a:srgbClr val="FFFFFF"/>
                </a:solidFill>
              </a:rPr>
              <a:t>Lots to Think About….</a:t>
            </a:r>
          </a:p>
        </p:txBody>
      </p:sp>
      <p:sp>
        <p:nvSpPr>
          <p:cNvPr id="15" name="Rectangle 14">
            <a:extLst>
              <a:ext uri="{FF2B5EF4-FFF2-40B4-BE49-F238E27FC236}">
                <a16:creationId xmlns:a16="http://schemas.microsoft.com/office/drawing/2014/main" xmlns=""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extLst>
              <a:ext uri="{FF2B5EF4-FFF2-40B4-BE49-F238E27FC236}">
                <a16:creationId xmlns:a16="http://schemas.microsoft.com/office/drawing/2014/main" xmlns=""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a:xfrm>
            <a:off x="4044601" y="457200"/>
            <a:ext cx="7681055" cy="5941879"/>
          </a:xfrm>
        </p:spPr>
        <p:txBody>
          <a:bodyPr anchor="ctr">
            <a:normAutofit/>
          </a:bodyPr>
          <a:lstStyle/>
          <a:p>
            <a:r>
              <a:rPr lang="en-US" sz="2600" dirty="0"/>
              <a:t>The future of our state is staring you square in the face: what are you going to do about it?</a:t>
            </a:r>
          </a:p>
          <a:p>
            <a:r>
              <a:rPr lang="en-US" sz="2600" dirty="0"/>
              <a:t>What decisions are we making today that will set the conditions for tomorrow?</a:t>
            </a:r>
          </a:p>
          <a:p>
            <a:r>
              <a:rPr lang="en-US" sz="2600" dirty="0"/>
              <a:t>So, what is the plan? Step #1 Utilize the handout accompanying this presentation as a starting point in starting your own “unique equity relationship bank”.</a:t>
            </a:r>
          </a:p>
          <a:p>
            <a:r>
              <a:rPr lang="en-US" sz="2600" dirty="0"/>
              <a:t>Is there more you can do? Are you willing to do more? What will you do and when?</a:t>
            </a:r>
          </a:p>
          <a:p>
            <a:pPr marL="0" indent="0">
              <a:buNone/>
            </a:pPr>
            <a:endParaRPr lang="en-US" sz="2600" dirty="0"/>
          </a:p>
        </p:txBody>
      </p:sp>
    </p:spTree>
    <p:extLst>
      <p:ext uri="{BB962C8B-B14F-4D97-AF65-F5344CB8AC3E}">
        <p14:creationId xmlns:p14="http://schemas.microsoft.com/office/powerpoint/2010/main" val="3124219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US" sz="4000">
                <a:solidFill>
                  <a:srgbClr val="FFFFFF"/>
                </a:solidFill>
              </a:rPr>
              <a:t>Additional Resources</a:t>
            </a:r>
          </a:p>
        </p:txBody>
      </p:sp>
      <p:sp>
        <p:nvSpPr>
          <p:cNvPr id="3" name="Content Placeholder 2"/>
          <p:cNvSpPr>
            <a:spLocks noGrp="1"/>
          </p:cNvSpPr>
          <p:nvPr>
            <p:ph idx="1"/>
          </p:nvPr>
        </p:nvSpPr>
        <p:spPr>
          <a:xfrm>
            <a:off x="1367624" y="2490436"/>
            <a:ext cx="9708995" cy="3567173"/>
          </a:xfrm>
        </p:spPr>
        <p:txBody>
          <a:bodyPr anchor="ctr">
            <a:normAutofit/>
          </a:bodyPr>
          <a:lstStyle/>
          <a:p>
            <a:r>
              <a:rPr lang="en-US" sz="2200" dirty="0" err="1"/>
              <a:t>Ausdale</a:t>
            </a:r>
            <a:r>
              <a:rPr lang="en-US" sz="2200" dirty="0"/>
              <a:t>, D.V. and </a:t>
            </a:r>
            <a:r>
              <a:rPr lang="en-US" sz="2200" dirty="0" err="1"/>
              <a:t>Feagin</a:t>
            </a:r>
            <a:r>
              <a:rPr lang="en-US" sz="2200" dirty="0"/>
              <a:t>, J. (</a:t>
            </a:r>
            <a:r>
              <a:rPr lang="en-US" sz="2200" dirty="0" err="1"/>
              <a:t>n.d.</a:t>
            </a:r>
            <a:r>
              <a:rPr lang="en-US" sz="2200" dirty="0"/>
              <a:t>) </a:t>
            </a:r>
            <a:r>
              <a:rPr lang="en-US" sz="2200" u="sng" dirty="0"/>
              <a:t>The First R: How Children Learn Race and Racism</a:t>
            </a:r>
            <a:r>
              <a:rPr lang="en-US" sz="2200" dirty="0"/>
              <a:t>. The National Book Network (1-800-462-6420)</a:t>
            </a:r>
          </a:p>
          <a:p>
            <a:r>
              <a:rPr lang="en-US" sz="2200" dirty="0"/>
              <a:t>Friedman, S. and </a:t>
            </a:r>
            <a:r>
              <a:rPr lang="en-US" sz="2200" dirty="0" err="1"/>
              <a:t>Mwenelupembe</a:t>
            </a:r>
            <a:r>
              <a:rPr lang="en-US" sz="2200" dirty="0"/>
              <a:t>, eds. (2020) </a:t>
            </a:r>
            <a:r>
              <a:rPr lang="en-US" sz="2200" u="sng" dirty="0"/>
              <a:t>Each and Every Child-Teaching Preschool with An Equity Lens</a:t>
            </a:r>
            <a:r>
              <a:rPr lang="en-US" sz="2200" dirty="0"/>
              <a:t>. Washington, DC. National Association for the Education of Young Children.</a:t>
            </a:r>
          </a:p>
          <a:p>
            <a:r>
              <a:rPr lang="en-US" sz="2200" dirty="0" err="1"/>
              <a:t>Derman-Sparks,L</a:t>
            </a:r>
            <a:r>
              <a:rPr lang="en-US" sz="2200" dirty="0"/>
              <a:t>., Keenan, D.L., </a:t>
            </a:r>
            <a:r>
              <a:rPr lang="en-US" sz="2200" dirty="0" err="1"/>
              <a:t>Nimmo</a:t>
            </a:r>
            <a:r>
              <a:rPr lang="en-US" sz="2200" dirty="0"/>
              <a:t>, J.( 2015) </a:t>
            </a:r>
            <a:r>
              <a:rPr lang="en-US" sz="2200" u="sng" dirty="0"/>
              <a:t>Leading Anti-Bias Early Childhood Programs –A Guide for Change</a:t>
            </a:r>
            <a:r>
              <a:rPr lang="en-US" sz="2200" dirty="0"/>
              <a:t>. Washington, DC. National Association for the Education of Young Children.</a:t>
            </a:r>
          </a:p>
          <a:p>
            <a:r>
              <a:rPr lang="en-US" sz="2200" dirty="0" err="1"/>
              <a:t>Gienapp,R</a:t>
            </a:r>
            <a:r>
              <a:rPr lang="en-US" sz="2200" dirty="0"/>
              <a:t>. (2020)Raising Antiracist Kids.rebekah@thebarefootmommy.com</a:t>
            </a:r>
          </a:p>
          <a:p>
            <a:pPr marL="0" indent="0">
              <a:buNone/>
            </a:pPr>
            <a:endParaRPr lang="en-US" sz="2200" dirty="0"/>
          </a:p>
        </p:txBody>
      </p:sp>
    </p:spTree>
    <p:extLst>
      <p:ext uri="{BB962C8B-B14F-4D97-AF65-F5344CB8AC3E}">
        <p14:creationId xmlns:p14="http://schemas.microsoft.com/office/powerpoint/2010/main" val="2601767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48721"/>
            <a:ext cx="4707671" cy="1225650"/>
          </a:xfrm>
        </p:spPr>
        <p:txBody>
          <a:bodyPr anchor="b">
            <a:normAutofit/>
          </a:bodyPr>
          <a:lstStyle/>
          <a:p>
            <a:r>
              <a:rPr lang="en-US" sz="3800">
                <a:solidFill>
                  <a:schemeClr val="bg1"/>
                </a:solidFill>
              </a:rPr>
              <a:t>Contact Information</a:t>
            </a:r>
          </a:p>
        </p:txBody>
      </p:sp>
      <p:sp>
        <p:nvSpPr>
          <p:cNvPr id="3" name="Content Placeholder 2"/>
          <p:cNvSpPr>
            <a:spLocks noGrp="1"/>
          </p:cNvSpPr>
          <p:nvPr>
            <p:ph idx="1"/>
          </p:nvPr>
        </p:nvSpPr>
        <p:spPr>
          <a:xfrm>
            <a:off x="897769" y="1909192"/>
            <a:ext cx="4586513" cy="3647710"/>
          </a:xfrm>
        </p:spPr>
        <p:txBody>
          <a:bodyPr>
            <a:normAutofit/>
          </a:bodyPr>
          <a:lstStyle/>
          <a:p>
            <a:pPr marL="0" indent="0">
              <a:buNone/>
            </a:pPr>
            <a:endParaRPr lang="en-US" sz="1700" dirty="0">
              <a:solidFill>
                <a:schemeClr val="bg1"/>
              </a:solidFill>
            </a:endParaRPr>
          </a:p>
          <a:p>
            <a:pPr marL="0" indent="0">
              <a:buNone/>
            </a:pPr>
            <a:endParaRPr lang="en-US" sz="1700" dirty="0">
              <a:solidFill>
                <a:schemeClr val="bg1"/>
              </a:solidFill>
            </a:endParaRPr>
          </a:p>
          <a:p>
            <a:pPr marL="0" indent="0">
              <a:buNone/>
            </a:pPr>
            <a:endParaRPr lang="en-US" sz="1700" dirty="0">
              <a:solidFill>
                <a:schemeClr val="bg1"/>
              </a:solidFill>
            </a:endParaRPr>
          </a:p>
          <a:p>
            <a:pPr marL="0" indent="0">
              <a:buNone/>
            </a:pPr>
            <a:endParaRPr lang="en-US" sz="1700" dirty="0">
              <a:solidFill>
                <a:schemeClr val="bg1"/>
              </a:solidFill>
            </a:endParaRPr>
          </a:p>
          <a:p>
            <a:pPr marL="0" indent="0">
              <a:buNone/>
            </a:pPr>
            <a:endParaRPr lang="en-US" sz="1700" dirty="0">
              <a:solidFill>
                <a:schemeClr val="bg1"/>
              </a:solidFill>
            </a:endParaRPr>
          </a:p>
          <a:p>
            <a:pPr marL="0" indent="0">
              <a:buNone/>
            </a:pPr>
            <a:endParaRPr lang="en-US" sz="1700" dirty="0">
              <a:solidFill>
                <a:schemeClr val="bg1"/>
              </a:solidFill>
            </a:endParaRPr>
          </a:p>
          <a:p>
            <a:pPr marL="0" indent="0">
              <a:buNone/>
            </a:pPr>
            <a:r>
              <a:rPr lang="en-US" sz="1700" dirty="0">
                <a:solidFill>
                  <a:schemeClr val="bg1"/>
                </a:solidFill>
              </a:rPr>
              <a:t>Dr. Cathy Grace</a:t>
            </a:r>
          </a:p>
          <a:p>
            <a:pPr marL="0" indent="0">
              <a:buNone/>
            </a:pPr>
            <a:r>
              <a:rPr lang="en-US" sz="1700" dirty="0">
                <a:solidFill>
                  <a:schemeClr val="bg1"/>
                </a:solidFill>
              </a:rPr>
              <a:t>Co-Director, Graduate Center for the Study of Early Learning</a:t>
            </a:r>
          </a:p>
          <a:p>
            <a:pPr marL="0" indent="0">
              <a:buNone/>
            </a:pPr>
            <a:r>
              <a:rPr lang="en-US" sz="1700" dirty="0" err="1">
                <a:solidFill>
                  <a:schemeClr val="bg1"/>
                </a:solidFill>
              </a:rPr>
              <a:t>cwgrace@olemiss.edu</a:t>
            </a:r>
            <a:endParaRPr lang="en-US" sz="1700" dirty="0">
              <a:solidFill>
                <a:schemeClr val="bg1"/>
              </a:solidFill>
            </a:endParaRPr>
          </a:p>
          <a:p>
            <a:endParaRPr lang="en-US" sz="1700" dirty="0">
              <a:solidFill>
                <a:schemeClr val="bg1"/>
              </a:solidFill>
            </a:endParaRPr>
          </a:p>
          <a:p>
            <a:endParaRPr lang="en-US" sz="1700" dirty="0">
              <a:solidFill>
                <a:schemeClr val="bg1"/>
              </a:solidFill>
            </a:endParaRPr>
          </a:p>
          <a:p>
            <a:endParaRPr lang="en-US" sz="1700" dirty="0">
              <a:solidFill>
                <a:schemeClr val="bg1"/>
              </a:solidFill>
            </a:endParaRPr>
          </a:p>
        </p:txBody>
      </p:sp>
      <p:pic>
        <p:nvPicPr>
          <p:cNvPr id="5" name="Picture 4">
            <a:extLst>
              <a:ext uri="{FF2B5EF4-FFF2-40B4-BE49-F238E27FC236}">
                <a16:creationId xmlns:a16="http://schemas.microsoft.com/office/drawing/2014/main" xmlns="" id="{14D8AE29-0C25-4942-8E5C-151909BEF2E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3" b="9228"/>
          <a:stretch/>
        </p:blipFill>
        <p:spPr>
          <a:xfrm>
            <a:off x="6525453" y="10"/>
            <a:ext cx="5666547" cy="6857990"/>
          </a:xfrm>
          <a:prstGeom prst="rect">
            <a:avLst/>
          </a:prstGeom>
        </p:spPr>
      </p:pic>
      <p:pic>
        <p:nvPicPr>
          <p:cNvPr id="6" name="Picture 5" descr="Logo&#10;&#10;Description automatically generated">
            <a:extLst>
              <a:ext uri="{FF2B5EF4-FFF2-40B4-BE49-F238E27FC236}">
                <a16:creationId xmlns:a16="http://schemas.microsoft.com/office/drawing/2014/main" xmlns="" id="{E1ADF0C3-11E7-9E4D-81BE-21C1EFD0A6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9483" y="2218114"/>
            <a:ext cx="2103083" cy="1514933"/>
          </a:xfrm>
          <a:prstGeom prst="rect">
            <a:avLst/>
          </a:prstGeom>
        </p:spPr>
      </p:pic>
    </p:spTree>
    <p:extLst>
      <p:ext uri="{BB962C8B-B14F-4D97-AF65-F5344CB8AC3E}">
        <p14:creationId xmlns:p14="http://schemas.microsoft.com/office/powerpoint/2010/main" val="286687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74426AB7-D619-4515-962A-BC83909EC0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2F3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DE47DF98-723F-4AAC-ABCF-CACBC438F7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xmlns="" id="{EA29FC7C-9308-4FDE-8DCA-405668055B0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2895600" y="5768204"/>
            <a:ext cx="6400800" cy="0"/>
          </a:xfrm>
          <a:prstGeom prst="line">
            <a:avLst/>
          </a:prstGeom>
          <a:ln>
            <a:solidFill>
              <a:srgbClr val="2F3169"/>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09980" y="4277356"/>
            <a:ext cx="9966960" cy="1560320"/>
          </a:xfrm>
        </p:spPr>
        <p:txBody>
          <a:bodyPr vert="horz" lIns="91440" tIns="45720" rIns="91440" bIns="45720" rtlCol="0" anchor="b">
            <a:normAutofit/>
          </a:bodyPr>
          <a:lstStyle/>
          <a:p>
            <a:pPr algn="ctr"/>
            <a:r>
              <a:rPr lang="en-US" sz="3600" dirty="0">
                <a:solidFill>
                  <a:srgbClr val="2F3169"/>
                </a:solidFill>
              </a:rPr>
              <a:t>A Picture is Worth a Thousand Words</a:t>
            </a:r>
            <a:r>
              <a:rPr lang="en-US" sz="3200" dirty="0">
                <a:solidFill>
                  <a:srgbClr val="2F3169"/>
                </a:solidFill>
              </a:rPr>
              <a:t/>
            </a:r>
            <a:br>
              <a:rPr lang="en-US" sz="3200" dirty="0">
                <a:solidFill>
                  <a:srgbClr val="2F3169"/>
                </a:solidFill>
              </a:rPr>
            </a:br>
            <a:r>
              <a:rPr lang="en-US" sz="2000" dirty="0">
                <a:solidFill>
                  <a:srgbClr val="2F3169"/>
                </a:solidFill>
              </a:rPr>
              <a:t>Illustration by </a:t>
            </a:r>
            <a:r>
              <a:rPr lang="en-US" sz="2000" dirty="0" err="1">
                <a:solidFill>
                  <a:srgbClr val="2F3169"/>
                </a:solidFill>
              </a:rPr>
              <a:t>Shrehan</a:t>
            </a:r>
            <a:r>
              <a:rPr lang="en-US" sz="2000" dirty="0">
                <a:solidFill>
                  <a:srgbClr val="2F3169"/>
                </a:solidFill>
              </a:rPr>
              <a:t> Lynch, </a:t>
            </a:r>
            <a:r>
              <a:rPr lang="en-US" sz="2000" dirty="0" err="1">
                <a:solidFill>
                  <a:srgbClr val="2F3169"/>
                </a:solidFill>
              </a:rPr>
              <a:t>Researchgate.net</a:t>
            </a:r>
            <a:r>
              <a:rPr lang="en-US" sz="3200" dirty="0">
                <a:solidFill>
                  <a:srgbClr val="2F3169"/>
                </a:solidFill>
              </a:rPr>
              <a:t/>
            </a:r>
            <a:br>
              <a:rPr lang="en-US" sz="3200" dirty="0">
                <a:solidFill>
                  <a:srgbClr val="2F3169"/>
                </a:solidFill>
              </a:rPr>
            </a:br>
            <a:endParaRPr lang="en-US" sz="3200" dirty="0">
              <a:solidFill>
                <a:srgbClr val="2F3169"/>
              </a:solidFill>
            </a:endParaRP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20589" r="1" b="1"/>
          <a:stretch/>
        </p:blipFill>
        <p:spPr>
          <a:xfrm>
            <a:off x="243840" y="256540"/>
            <a:ext cx="11704320" cy="3764276"/>
          </a:xfrm>
          <a:prstGeom prst="rect">
            <a:avLst/>
          </a:prstGeom>
        </p:spPr>
      </p:pic>
    </p:spTree>
    <p:extLst>
      <p:ext uri="{BB962C8B-B14F-4D97-AF65-F5344CB8AC3E}">
        <p14:creationId xmlns:p14="http://schemas.microsoft.com/office/powerpoint/2010/main" val="1530043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B775CD93-9DF2-48CB-9F57-1BCA9A46C7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FF"/>
              </a:solidFill>
            </a:endParaRPr>
          </a:p>
        </p:txBody>
      </p:sp>
      <p:sp>
        <p:nvSpPr>
          <p:cNvPr id="19" name="Rectangle 18">
            <a:extLst>
              <a:ext uri="{FF2B5EF4-FFF2-40B4-BE49-F238E27FC236}">
                <a16:creationId xmlns:a16="http://schemas.microsoft.com/office/drawing/2014/main" xmlns=""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xmlns=""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044601" y="448056"/>
            <a:ext cx="7681055" cy="5961890"/>
          </a:xfrm>
        </p:spPr>
        <p:txBody>
          <a:bodyPr anchor="ctr">
            <a:normAutofit/>
          </a:bodyPr>
          <a:lstStyle/>
          <a:p>
            <a:pPr marL="0" indent="0">
              <a:buNone/>
            </a:pPr>
            <a:r>
              <a:rPr lang="en-US" dirty="0"/>
              <a:t>Understanding yesterday enables us to plan for a future where all children have </a:t>
            </a:r>
            <a:r>
              <a:rPr lang="en-US" u="sng" dirty="0"/>
              <a:t>what they need </a:t>
            </a:r>
            <a:r>
              <a:rPr lang="en-US" dirty="0"/>
              <a:t>to succeed in school and life.</a:t>
            </a:r>
          </a:p>
        </p:txBody>
      </p:sp>
      <p:sp>
        <p:nvSpPr>
          <p:cNvPr id="2" name="TextBox 1">
            <a:extLst>
              <a:ext uri="{FF2B5EF4-FFF2-40B4-BE49-F238E27FC236}">
                <a16:creationId xmlns:a16="http://schemas.microsoft.com/office/drawing/2014/main" xmlns="" id="{93FBB99A-0B4C-9F4E-A626-BD17616DA71A}"/>
              </a:ext>
            </a:extLst>
          </p:cNvPr>
          <p:cNvSpPr txBox="1"/>
          <p:nvPr/>
        </p:nvSpPr>
        <p:spPr>
          <a:xfrm>
            <a:off x="840405" y="1810074"/>
            <a:ext cx="2666243" cy="1077218"/>
          </a:xfrm>
          <a:prstGeom prst="rect">
            <a:avLst/>
          </a:prstGeom>
          <a:noFill/>
        </p:spPr>
        <p:txBody>
          <a:bodyPr wrap="none" rtlCol="0">
            <a:spAutoFit/>
          </a:bodyPr>
          <a:lstStyle/>
          <a:p>
            <a:r>
              <a:rPr lang="en-US" sz="3200" dirty="0">
                <a:solidFill>
                  <a:schemeClr val="bg1"/>
                </a:solidFill>
              </a:rPr>
              <a:t>Why History is </a:t>
            </a:r>
          </a:p>
          <a:p>
            <a:r>
              <a:rPr lang="en-US" sz="3200" dirty="0">
                <a:solidFill>
                  <a:schemeClr val="bg1"/>
                </a:solidFill>
              </a:rPr>
              <a:t>Important</a:t>
            </a:r>
          </a:p>
        </p:txBody>
      </p:sp>
    </p:spTree>
    <p:extLst>
      <p:ext uri="{BB962C8B-B14F-4D97-AF65-F5344CB8AC3E}">
        <p14:creationId xmlns:p14="http://schemas.microsoft.com/office/powerpoint/2010/main" val="3346666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B775CD93-9DF2-48CB-9F57-1BCA9A46C7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731520" y="731520"/>
            <a:ext cx="6089904" cy="1426464"/>
          </a:xfrm>
        </p:spPr>
        <p:txBody>
          <a:bodyPr>
            <a:normAutofit/>
          </a:bodyPr>
          <a:lstStyle/>
          <a:p>
            <a:r>
              <a:rPr lang="en-US">
                <a:solidFill>
                  <a:srgbClr val="FFFFFF"/>
                </a:solidFill>
              </a:rPr>
              <a:t>Economic Inequality: After World War II</a:t>
            </a:r>
          </a:p>
        </p:txBody>
      </p:sp>
      <p:sp>
        <p:nvSpPr>
          <p:cNvPr id="10" name="Rectangle 9">
            <a:extLst>
              <a:ext uri="{FF2B5EF4-FFF2-40B4-BE49-F238E27FC236}">
                <a16:creationId xmlns:a16="http://schemas.microsoft.com/office/drawing/2014/main" xmlns=""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xmlns="" id="{E186B68C-84BC-4A6E-99D1-EE87483C13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xmlns=""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68874" y="2478141"/>
            <a:ext cx="11254252" cy="3918122"/>
          </a:xfrm>
        </p:spPr>
        <p:txBody>
          <a:bodyPr anchor="ctr">
            <a:noAutofit/>
          </a:bodyPr>
          <a:lstStyle/>
          <a:p>
            <a:r>
              <a:rPr lang="en-US" sz="1800" dirty="0"/>
              <a:t>The racism behind the GI Bill felt by Black veterans who fought in World War II matters in 2020 as we discuss equity. Why?</a:t>
            </a:r>
          </a:p>
          <a:p>
            <a:r>
              <a:rPr lang="en-US" sz="1800" dirty="0"/>
              <a:t>The GI Bill ushered into law comprehensive benefits for veterans, including college tuition, low-cost home loans, and unemployment insurance. EXCEPT……Some Black veterans could not access benefits because they had not been given an honorable discharge—and a much larger number of Black veterans were discharged dishonorably than their white counterparts.. EXCEPT…. The postwar housing boom almost entirely excluded Black Americans, most of whom remained in cities that received less and less investment from businesses and banks.</a:t>
            </a:r>
          </a:p>
          <a:p>
            <a:r>
              <a:rPr lang="en-US" sz="1800" dirty="0"/>
              <a:t>In 1947, only 2 of the more than 3,200 VA-guaranteed home loans in 13 Mississippi cities went to Black borrowers.</a:t>
            </a:r>
          </a:p>
          <a:p>
            <a:r>
              <a:rPr lang="en-US" sz="1800" dirty="0"/>
              <a:t>Why? If Blacks succeeded, they could overturn Jim Crow. Who is he? “He” was the barriers imposed on Black citizens so they could not vote their “own” in power, displacing White men who were THE power.</a:t>
            </a:r>
          </a:p>
          <a:p>
            <a:pPr marL="0" indent="0">
              <a:buNone/>
            </a:pPr>
            <a:r>
              <a:rPr lang="en-US" sz="1200" dirty="0">
                <a:hlinkClick r:id="rId2"/>
              </a:rPr>
              <a:t>https://www.history.com/news/gi-bill-black-wwii-veterans-benefits</a:t>
            </a:r>
            <a:r>
              <a:rPr lang="en-US" sz="1200" dirty="0"/>
              <a:t> </a:t>
            </a:r>
          </a:p>
        </p:txBody>
      </p:sp>
    </p:spTree>
    <p:extLst>
      <p:ext uri="{BB962C8B-B14F-4D97-AF65-F5344CB8AC3E}">
        <p14:creationId xmlns:p14="http://schemas.microsoft.com/office/powerpoint/2010/main" val="3922779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B775CD93-9DF2-48CB-9F57-1BCA9A46C7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777240" y="731519"/>
            <a:ext cx="2845191" cy="3237579"/>
          </a:xfrm>
        </p:spPr>
        <p:txBody>
          <a:bodyPr>
            <a:normAutofit/>
          </a:bodyPr>
          <a:lstStyle/>
          <a:p>
            <a:r>
              <a:rPr lang="en-US" sz="3800">
                <a:solidFill>
                  <a:srgbClr val="FFFFFF"/>
                </a:solidFill>
              </a:rPr>
              <a:t>Education Inequality: After World War II</a:t>
            </a:r>
          </a:p>
        </p:txBody>
      </p:sp>
      <p:sp>
        <p:nvSpPr>
          <p:cNvPr id="10" name="Rectangle 9">
            <a:extLst>
              <a:ext uri="{FF2B5EF4-FFF2-40B4-BE49-F238E27FC236}">
                <a16:creationId xmlns:a16="http://schemas.microsoft.com/office/drawing/2014/main" xmlns=""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xmlns=""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044601" y="457200"/>
            <a:ext cx="7681055" cy="5941879"/>
          </a:xfrm>
        </p:spPr>
        <p:txBody>
          <a:bodyPr anchor="ctr">
            <a:normAutofit/>
          </a:bodyPr>
          <a:lstStyle/>
          <a:p>
            <a:r>
              <a:rPr lang="en-US" sz="2200" dirty="0"/>
              <a:t>Limited collegiate opportunities for Blacks from the South decreased the national effect of the G.I. Bill for this group and help to explain why this group did not share the same gains in collegiate attainment as whites and Blacks in the North. …</a:t>
            </a:r>
          </a:p>
          <a:p>
            <a:r>
              <a:rPr lang="en-US" sz="2200" dirty="0"/>
              <a:t>Access to information about veterans' benefits and advising services may have differed with racial groups, and the lack of Black counselors was particularly marked in the deep South, with only about a dozen black counselors for all of Georgia and Alabama and </a:t>
            </a:r>
            <a:r>
              <a:rPr lang="en-US" sz="2200" u="sng" dirty="0"/>
              <a:t>none in Mississippi</a:t>
            </a:r>
            <a:r>
              <a:rPr lang="en-US" sz="2200" dirty="0"/>
              <a:t>…</a:t>
            </a:r>
          </a:p>
          <a:p>
            <a:r>
              <a:rPr lang="en-US" sz="2200" dirty="0"/>
              <a:t>While the G.I. Bill also covered non-collegiate vocational and technical training, it has been determined that among Black veterans born in the South vocational and technical training was not a substitute for collegiate participation.”</a:t>
            </a:r>
          </a:p>
          <a:p>
            <a:pPr marL="0" indent="0">
              <a:buNone/>
            </a:pPr>
            <a:r>
              <a:rPr lang="en-US" sz="1200" dirty="0">
                <a:hlinkClick r:id="rId2"/>
              </a:rPr>
              <a:t>https://www.nber.org/digest/dec02/gi-bill-world-war-ii-and-education-black-americans</a:t>
            </a:r>
            <a:r>
              <a:rPr lang="en-US" sz="1200" dirty="0"/>
              <a:t> </a:t>
            </a:r>
          </a:p>
        </p:txBody>
      </p:sp>
    </p:spTree>
    <p:extLst>
      <p:ext uri="{BB962C8B-B14F-4D97-AF65-F5344CB8AC3E}">
        <p14:creationId xmlns:p14="http://schemas.microsoft.com/office/powerpoint/2010/main" val="2506720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xmlns=""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2058" y="450222"/>
            <a:ext cx="9783174" cy="278186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774699" y="762000"/>
            <a:ext cx="9167695" cy="2144162"/>
          </a:xfrm>
        </p:spPr>
        <p:txBody>
          <a:bodyPr>
            <a:normAutofit/>
          </a:bodyPr>
          <a:lstStyle/>
          <a:p>
            <a:r>
              <a:rPr lang="en-US" sz="4800">
                <a:solidFill>
                  <a:srgbClr val="FFFFFF"/>
                </a:solidFill>
              </a:rPr>
              <a:t>Why Does The GI Bill Matter Today in A Discussion about Equity?</a:t>
            </a:r>
          </a:p>
        </p:txBody>
      </p:sp>
      <p:sp>
        <p:nvSpPr>
          <p:cNvPr id="21" name="Rectangle 20">
            <a:extLst>
              <a:ext uri="{FF2B5EF4-FFF2-40B4-BE49-F238E27FC236}">
                <a16:creationId xmlns:a16="http://schemas.microsoft.com/office/drawing/2014/main" xmlns="" id="{2A8B9026-04DF-499B-A388-67FCB7435E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15992" y="459771"/>
            <a:ext cx="1294599" cy="1296997"/>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3" name="Rectangle 22">
            <a:extLst>
              <a:ext uri="{FF2B5EF4-FFF2-40B4-BE49-F238E27FC236}">
                <a16:creationId xmlns:a16="http://schemas.microsoft.com/office/drawing/2014/main" xmlns="" id="{05CC4153-3F0D-4F4C-8F12-E8FC3FA40A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10542" y="1935089"/>
            <a:ext cx="1294599" cy="1296998"/>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Rectangle 24">
            <a:extLst>
              <a:ext uri="{FF2B5EF4-FFF2-40B4-BE49-F238E27FC236}">
                <a16:creationId xmlns:a16="http://schemas.microsoft.com/office/drawing/2014/main" xmlns=""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2057" y="3395974"/>
            <a:ext cx="11243083" cy="3006661"/>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86860" y="3395973"/>
            <a:ext cx="11218279" cy="3002256"/>
          </a:xfrm>
        </p:spPr>
        <p:txBody>
          <a:bodyPr anchor="ctr">
            <a:normAutofit fontScale="92500" lnSpcReduction="20000"/>
          </a:bodyPr>
          <a:lstStyle/>
          <a:p>
            <a:pPr marL="0" indent="0">
              <a:buNone/>
            </a:pPr>
            <a:r>
              <a:rPr lang="en-US" sz="1800" b="1" dirty="0"/>
              <a:t>Questions to Ponder:</a:t>
            </a:r>
          </a:p>
          <a:p>
            <a:pPr marL="0" indent="0">
              <a:buNone/>
            </a:pPr>
            <a:r>
              <a:rPr lang="en-US" sz="1800" dirty="0"/>
              <a:t>What is fair? If unfair practices happened years ago, why should we be concerned today? How do past decisions made nationally and, in our state, have to do with equitable teaching?</a:t>
            </a:r>
          </a:p>
          <a:p>
            <a:pPr marL="0" indent="0">
              <a:buNone/>
            </a:pPr>
            <a:r>
              <a:rPr lang="en-US" sz="1800" b="1" dirty="0"/>
              <a:t>Answers to Consider</a:t>
            </a:r>
          </a:p>
          <a:p>
            <a:pPr marL="0" indent="0">
              <a:buNone/>
            </a:pPr>
            <a:r>
              <a:rPr lang="en-US" sz="1800" dirty="0"/>
              <a:t>In 2019, 28% of MS children lived at the 100% poverty level as compared to 17% nationally. Of children ages 0-4 years in MS, 41% live at 100% of the poverty level. Could the one example of the GI Bill have an impact on the poverty statistic today? Why? Northwestern University researchers report that Black and Hispanic borrowers are more likely to be rejected when they apply for a home loan and are more likely to receive a high-cost mortgage than Whites. (</a:t>
            </a:r>
            <a:r>
              <a:rPr lang="en-US" sz="1100" dirty="0"/>
              <a:t>https://news.northwestern.edu/stories/2020/01/racial-discrimination-in-mortgage-market-persistent-over-last-four-decades)</a:t>
            </a:r>
          </a:p>
          <a:p>
            <a:pPr marL="0" indent="0">
              <a:buNone/>
            </a:pPr>
            <a:r>
              <a:rPr lang="en-US" sz="1800" dirty="0"/>
              <a:t>Poverty has been proven to negatively impact brain development as well as overall physical wellness. Could consequences of the one example of the GI Bill be with us today? If so, how does equity come into play? </a:t>
            </a:r>
            <a:r>
              <a:rPr lang="en-US" sz="1200" dirty="0"/>
              <a:t>/)</a:t>
            </a:r>
          </a:p>
          <a:p>
            <a:pPr marL="0" indent="0">
              <a:buNone/>
            </a:pPr>
            <a:r>
              <a:rPr lang="en-US" sz="1200" dirty="0">
                <a:hlinkClick r:id="rId2"/>
              </a:rPr>
              <a:t>https://datacenter.kidscount.org/data/tables/8446-child-population-by-race-and-age-group?loc=26&amp;loct=2#detailed/2/26/false/1729,37,871,870,573,869,36,868,867,133/68,69,67,12,70,66,71,13|62/17077,17078</a:t>
            </a:r>
            <a:r>
              <a:rPr lang="en-US" sz="1200" dirty="0"/>
              <a:t> </a:t>
            </a:r>
          </a:p>
        </p:txBody>
      </p:sp>
    </p:spTree>
    <p:extLst>
      <p:ext uri="{BB962C8B-B14F-4D97-AF65-F5344CB8AC3E}">
        <p14:creationId xmlns:p14="http://schemas.microsoft.com/office/powerpoint/2010/main" val="2972205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2059" y="450221"/>
            <a:ext cx="3362146" cy="39115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774701" y="762000"/>
            <a:ext cx="2771672" cy="3230578"/>
          </a:xfrm>
        </p:spPr>
        <p:txBody>
          <a:bodyPr vert="horz" lIns="91440" tIns="45720" rIns="91440" bIns="45720" rtlCol="0" anchor="ctr">
            <a:normAutofit/>
          </a:bodyPr>
          <a:lstStyle/>
          <a:p>
            <a:r>
              <a:rPr lang="en-US" sz="2900">
                <a:solidFill>
                  <a:srgbClr val="FFFFFF"/>
                </a:solidFill>
              </a:rPr>
              <a:t>Our Confusion Toward Individualized Instruction Could Stem from Lack of Understanding Equity </a:t>
            </a:r>
          </a:p>
        </p:txBody>
      </p:sp>
      <p:pic>
        <p:nvPicPr>
          <p:cNvPr id="5" name="Content Placeholder 4"/>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9617"/>
          <a:stretch/>
        </p:blipFill>
        <p:spPr>
          <a:xfrm rot="5400000">
            <a:off x="3029030" y="1407115"/>
            <a:ext cx="5954580" cy="4036457"/>
          </a:xfrm>
          <a:prstGeom prst="rect">
            <a:avLst/>
          </a:prstGeom>
        </p:spPr>
      </p:pic>
      <p:sp>
        <p:nvSpPr>
          <p:cNvPr id="12" name="Rectangle 11">
            <a:extLst>
              <a:ext uri="{FF2B5EF4-FFF2-40B4-BE49-F238E27FC236}">
                <a16:creationId xmlns:a16="http://schemas.microsoft.com/office/drawing/2014/main" xmlns=""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88443" y="445459"/>
            <a:ext cx="3522149" cy="595717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8460981" y="805294"/>
            <a:ext cx="2977071" cy="5237503"/>
          </a:xfrm>
        </p:spPr>
        <p:txBody>
          <a:bodyPr vert="horz" lIns="91440" tIns="45720" rIns="91440" bIns="45720" rtlCol="0" anchor="ctr">
            <a:normAutofit/>
          </a:bodyPr>
          <a:lstStyle/>
          <a:p>
            <a:pPr marL="0" indent="0">
              <a:buNone/>
            </a:pPr>
            <a:r>
              <a:rPr lang="en-US" sz="1400" dirty="0"/>
              <a:t>For teachers of young children to be strong advocates for equity:</a:t>
            </a:r>
          </a:p>
          <a:p>
            <a:r>
              <a:rPr lang="en-US" sz="1400" dirty="0"/>
              <a:t>they must be able to distinguish it from equality</a:t>
            </a:r>
          </a:p>
          <a:p>
            <a:r>
              <a:rPr lang="en-US" sz="1400" dirty="0"/>
              <a:t> they may have to do some soul searching and questioning the truths they were taught as children</a:t>
            </a:r>
          </a:p>
          <a:p>
            <a:r>
              <a:rPr lang="en-US" sz="1400" dirty="0"/>
              <a:t>depending on what they uncover and accept, they must educate other adults within the school and larger community</a:t>
            </a:r>
          </a:p>
          <a:p>
            <a:r>
              <a:rPr lang="en-US" sz="1400" dirty="0"/>
              <a:t>they must act on their newfound knowledge in how they plan classroom lessons, develop instructional strategies and enforce classroom management rules and consequences</a:t>
            </a:r>
          </a:p>
          <a:p>
            <a:r>
              <a:rPr lang="en-US" sz="1400" dirty="0"/>
              <a:t>they must embrace providing children with “extra” help and not resent it</a:t>
            </a:r>
          </a:p>
        </p:txBody>
      </p:sp>
      <p:sp>
        <p:nvSpPr>
          <p:cNvPr id="14" name="Rectangle 13">
            <a:extLst>
              <a:ext uri="{FF2B5EF4-FFF2-40B4-BE49-F238E27FC236}">
                <a16:creationId xmlns:a16="http://schemas.microsoft.com/office/drawing/2014/main" xmlns="" id="{05CC4153-3F0D-4F4C-8F12-E8FC3FA40A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2058" y="4517136"/>
            <a:ext cx="3362146" cy="1890452"/>
          </a:xfrm>
          <a:prstGeom prst="rect">
            <a:avLst/>
          </a:prstGeom>
          <a:solidFill>
            <a:srgbClr val="242761">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41042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xmlns="" id="{B775CD93-9DF2-48CB-9F57-1BCA9A46C7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xmlns="" id="{4FFD8430-DCB5-5346-A462-B9346A0E1A44}"/>
              </a:ext>
            </a:extLst>
          </p:cNvPr>
          <p:cNvSpPr>
            <a:spLocks noGrp="1"/>
          </p:cNvSpPr>
          <p:nvPr>
            <p:ph type="title"/>
          </p:nvPr>
        </p:nvSpPr>
        <p:spPr>
          <a:xfrm>
            <a:off x="731520" y="731520"/>
            <a:ext cx="6089904" cy="1426464"/>
          </a:xfrm>
        </p:spPr>
        <p:txBody>
          <a:bodyPr>
            <a:normAutofit/>
          </a:bodyPr>
          <a:lstStyle/>
          <a:p>
            <a:r>
              <a:rPr lang="en-US" dirty="0">
                <a:solidFill>
                  <a:schemeClr val="bg1">
                    <a:lumMod val="95000"/>
                  </a:schemeClr>
                </a:solidFill>
              </a:rPr>
              <a:t>Classroom Examples of Equality vs Equity</a:t>
            </a:r>
          </a:p>
        </p:txBody>
      </p:sp>
      <p:sp>
        <p:nvSpPr>
          <p:cNvPr id="17" name="Rectangle 9">
            <a:extLst>
              <a:ext uri="{FF2B5EF4-FFF2-40B4-BE49-F238E27FC236}">
                <a16:creationId xmlns:a16="http://schemas.microsoft.com/office/drawing/2014/main" xmlns=""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Rectangle 11">
            <a:extLst>
              <a:ext uri="{FF2B5EF4-FFF2-40B4-BE49-F238E27FC236}">
                <a16:creationId xmlns:a16="http://schemas.microsoft.com/office/drawing/2014/main" xmlns="" id="{E186B68C-84BC-4A6E-99D1-EE87483C13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3">
            <a:extLst>
              <a:ext uri="{FF2B5EF4-FFF2-40B4-BE49-F238E27FC236}">
                <a16:creationId xmlns:a16="http://schemas.microsoft.com/office/drawing/2014/main" xmlns=""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4">
            <a:extLst>
              <a:ext uri="{FF2B5EF4-FFF2-40B4-BE49-F238E27FC236}">
                <a16:creationId xmlns:a16="http://schemas.microsoft.com/office/drawing/2014/main" xmlns="" id="{8EC772E3-2A26-A549-901C-CAA1BE368F91}"/>
              </a:ext>
            </a:extLst>
          </p:cNvPr>
          <p:cNvSpPr txBox="1">
            <a:spLocks/>
          </p:cNvSpPr>
          <p:nvPr/>
        </p:nvSpPr>
        <p:spPr>
          <a:xfrm>
            <a:off x="731520" y="2609331"/>
            <a:ext cx="5157787" cy="5640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Equal Practices</a:t>
            </a:r>
          </a:p>
        </p:txBody>
      </p:sp>
      <p:sp>
        <p:nvSpPr>
          <p:cNvPr id="15" name="Text Placeholder 6">
            <a:extLst>
              <a:ext uri="{FF2B5EF4-FFF2-40B4-BE49-F238E27FC236}">
                <a16:creationId xmlns:a16="http://schemas.microsoft.com/office/drawing/2014/main" xmlns="" id="{E0D01859-C718-D94A-AC3B-FD92C7030FE6}"/>
              </a:ext>
            </a:extLst>
          </p:cNvPr>
          <p:cNvSpPr txBox="1">
            <a:spLocks/>
          </p:cNvSpPr>
          <p:nvPr/>
        </p:nvSpPr>
        <p:spPr>
          <a:xfrm>
            <a:off x="6161907" y="2605088"/>
            <a:ext cx="5183188" cy="56408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Equitable Practices</a:t>
            </a:r>
          </a:p>
        </p:txBody>
      </p:sp>
      <p:sp>
        <p:nvSpPr>
          <p:cNvPr id="20" name="Content Placeholder 5">
            <a:extLst>
              <a:ext uri="{FF2B5EF4-FFF2-40B4-BE49-F238E27FC236}">
                <a16:creationId xmlns:a16="http://schemas.microsoft.com/office/drawing/2014/main" xmlns="" id="{BA31743F-0AF6-6C4B-B660-41778A9583C5}"/>
              </a:ext>
            </a:extLst>
          </p:cNvPr>
          <p:cNvSpPr txBox="1">
            <a:spLocks/>
          </p:cNvSpPr>
          <p:nvPr/>
        </p:nvSpPr>
        <p:spPr>
          <a:xfrm>
            <a:off x="468874" y="3173412"/>
            <a:ext cx="5420433" cy="322566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All children have the same time to finish their work in learning centers and all have to move to the next center on a signal from the teacher.</a:t>
            </a:r>
          </a:p>
          <a:p>
            <a:r>
              <a:rPr lang="en-US" sz="2600" dirty="0"/>
              <a:t>Johnny is always late to school and misses breakfast on most Mondays. He has to wait until lunch to eat.</a:t>
            </a:r>
          </a:p>
        </p:txBody>
      </p:sp>
      <p:sp>
        <p:nvSpPr>
          <p:cNvPr id="21" name="Content Placeholder 7">
            <a:extLst>
              <a:ext uri="{FF2B5EF4-FFF2-40B4-BE49-F238E27FC236}">
                <a16:creationId xmlns:a16="http://schemas.microsoft.com/office/drawing/2014/main" xmlns="" id="{BD670241-FC00-4C43-B39B-EF3343227F73}"/>
              </a:ext>
            </a:extLst>
          </p:cNvPr>
          <p:cNvSpPr txBox="1">
            <a:spLocks/>
          </p:cNvSpPr>
          <p:nvPr/>
        </p:nvSpPr>
        <p:spPr>
          <a:xfrm>
            <a:off x="6214622" y="3169169"/>
            <a:ext cx="5508504" cy="32348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All children work at their own rate and are not made to leave unfinished work because “time ran out”.</a:t>
            </a:r>
          </a:p>
          <a:p>
            <a:r>
              <a:rPr lang="en-US" sz="2600" dirty="0"/>
              <a:t>Johnny has a history of being late for school, especially on Mondays. The teacher notes that and takes a breakfast item back to the room for him to eat upon his arrival.</a:t>
            </a:r>
          </a:p>
          <a:p>
            <a:endParaRPr lang="en-US" dirty="0"/>
          </a:p>
        </p:txBody>
      </p:sp>
    </p:spTree>
    <p:extLst>
      <p:ext uri="{BB962C8B-B14F-4D97-AF65-F5344CB8AC3E}">
        <p14:creationId xmlns:p14="http://schemas.microsoft.com/office/powerpoint/2010/main" val="2099516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xmlns="" id="{B775CD93-9DF2-48CB-9F57-1BCA9A46C7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xmlns="" id="{4FFD8430-DCB5-5346-A462-B9346A0E1A44}"/>
              </a:ext>
            </a:extLst>
          </p:cNvPr>
          <p:cNvSpPr>
            <a:spLocks noGrp="1"/>
          </p:cNvSpPr>
          <p:nvPr>
            <p:ph type="title"/>
          </p:nvPr>
        </p:nvSpPr>
        <p:spPr>
          <a:xfrm>
            <a:off x="731520" y="731520"/>
            <a:ext cx="6089904" cy="1426464"/>
          </a:xfrm>
        </p:spPr>
        <p:txBody>
          <a:bodyPr>
            <a:normAutofit/>
          </a:bodyPr>
          <a:lstStyle/>
          <a:p>
            <a:r>
              <a:rPr lang="en-US" dirty="0">
                <a:solidFill>
                  <a:schemeClr val="bg1">
                    <a:lumMod val="95000"/>
                  </a:schemeClr>
                </a:solidFill>
              </a:rPr>
              <a:t>Examples of Equity in Public School Systems</a:t>
            </a:r>
          </a:p>
        </p:txBody>
      </p:sp>
      <p:sp>
        <p:nvSpPr>
          <p:cNvPr id="17" name="Rectangle 9">
            <a:extLst>
              <a:ext uri="{FF2B5EF4-FFF2-40B4-BE49-F238E27FC236}">
                <a16:creationId xmlns:a16="http://schemas.microsoft.com/office/drawing/2014/main" xmlns=""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Rectangle 11">
            <a:extLst>
              <a:ext uri="{FF2B5EF4-FFF2-40B4-BE49-F238E27FC236}">
                <a16:creationId xmlns:a16="http://schemas.microsoft.com/office/drawing/2014/main" xmlns="" id="{E186B68C-84BC-4A6E-99D1-EE87483C13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3">
            <a:extLst>
              <a:ext uri="{FF2B5EF4-FFF2-40B4-BE49-F238E27FC236}">
                <a16:creationId xmlns:a16="http://schemas.microsoft.com/office/drawing/2014/main" xmlns=""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4">
            <a:extLst>
              <a:ext uri="{FF2B5EF4-FFF2-40B4-BE49-F238E27FC236}">
                <a16:creationId xmlns:a16="http://schemas.microsoft.com/office/drawing/2014/main" xmlns="" id="{8EC772E3-2A26-A549-901C-CAA1BE368F91}"/>
              </a:ext>
            </a:extLst>
          </p:cNvPr>
          <p:cNvSpPr txBox="1">
            <a:spLocks/>
          </p:cNvSpPr>
          <p:nvPr/>
        </p:nvSpPr>
        <p:spPr>
          <a:xfrm>
            <a:off x="731520" y="2609331"/>
            <a:ext cx="5157787" cy="5640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Equal Practices</a:t>
            </a:r>
          </a:p>
        </p:txBody>
      </p:sp>
      <p:sp>
        <p:nvSpPr>
          <p:cNvPr id="15" name="Text Placeholder 6">
            <a:extLst>
              <a:ext uri="{FF2B5EF4-FFF2-40B4-BE49-F238E27FC236}">
                <a16:creationId xmlns:a16="http://schemas.microsoft.com/office/drawing/2014/main" xmlns="" id="{E0D01859-C718-D94A-AC3B-FD92C7030FE6}"/>
              </a:ext>
            </a:extLst>
          </p:cNvPr>
          <p:cNvSpPr txBox="1">
            <a:spLocks/>
          </p:cNvSpPr>
          <p:nvPr/>
        </p:nvSpPr>
        <p:spPr>
          <a:xfrm>
            <a:off x="6161907" y="2605088"/>
            <a:ext cx="5183188" cy="56408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Equitable Practices</a:t>
            </a:r>
          </a:p>
        </p:txBody>
      </p:sp>
      <p:sp>
        <p:nvSpPr>
          <p:cNvPr id="20" name="Content Placeholder 5">
            <a:extLst>
              <a:ext uri="{FF2B5EF4-FFF2-40B4-BE49-F238E27FC236}">
                <a16:creationId xmlns:a16="http://schemas.microsoft.com/office/drawing/2014/main" xmlns="" id="{BA31743F-0AF6-6C4B-B660-41778A9583C5}"/>
              </a:ext>
            </a:extLst>
          </p:cNvPr>
          <p:cNvSpPr txBox="1">
            <a:spLocks/>
          </p:cNvSpPr>
          <p:nvPr/>
        </p:nvSpPr>
        <p:spPr>
          <a:xfrm>
            <a:off x="468874" y="3173412"/>
            <a:ext cx="5420433" cy="322566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Teacher conferences are scheduled for all students between 3-5 PM on the first Tuesday of the month.</a:t>
            </a:r>
          </a:p>
          <a:p>
            <a:r>
              <a:rPr lang="en-US" sz="2400" dirty="0"/>
              <a:t>Transportation of parents to school events is not provided by the district.</a:t>
            </a:r>
          </a:p>
          <a:p>
            <a:r>
              <a:rPr lang="en-US" sz="2400" dirty="0"/>
              <a:t>The school district implements an across-the-board absenteeism policy without reviewing data to determine its effectiveness.</a:t>
            </a:r>
          </a:p>
        </p:txBody>
      </p:sp>
      <p:sp>
        <p:nvSpPr>
          <p:cNvPr id="21" name="Content Placeholder 7">
            <a:extLst>
              <a:ext uri="{FF2B5EF4-FFF2-40B4-BE49-F238E27FC236}">
                <a16:creationId xmlns:a16="http://schemas.microsoft.com/office/drawing/2014/main" xmlns="" id="{BD670241-FC00-4C43-B39B-EF3343227F73}"/>
              </a:ext>
            </a:extLst>
          </p:cNvPr>
          <p:cNvSpPr txBox="1">
            <a:spLocks/>
          </p:cNvSpPr>
          <p:nvPr/>
        </p:nvSpPr>
        <p:spPr>
          <a:xfrm>
            <a:off x="6214622" y="3169169"/>
            <a:ext cx="5508504" cy="3234850"/>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Teacher conferences are scheduled based on the parent’s schedule which is obtained by the school.</a:t>
            </a:r>
          </a:p>
          <a:p>
            <a:r>
              <a:rPr lang="en-US" sz="2400" dirty="0"/>
              <a:t>Transportation of parents indicating they need a ride to school events is provided by the district.</a:t>
            </a:r>
          </a:p>
          <a:p>
            <a:r>
              <a:rPr lang="en-US" sz="2400" dirty="0"/>
              <a:t>Upon reviewing data, the school district reviews the implementation of the absenteeism policy and modifies it to consider certain circumstances specific to children who need additional supports to attend school.</a:t>
            </a:r>
          </a:p>
        </p:txBody>
      </p:sp>
    </p:spTree>
    <p:extLst>
      <p:ext uri="{BB962C8B-B14F-4D97-AF65-F5344CB8AC3E}">
        <p14:creationId xmlns:p14="http://schemas.microsoft.com/office/powerpoint/2010/main" val="2542097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1161</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Early Education Holds the Key to Equity in Mississippi</vt:lpstr>
      <vt:lpstr>A Picture is Worth a Thousand Words Illustration by Shrehan Lynch, Researchgate.net </vt:lpstr>
      <vt:lpstr>PowerPoint Presentation</vt:lpstr>
      <vt:lpstr>Economic Inequality: After World War II</vt:lpstr>
      <vt:lpstr>Education Inequality: After World War II</vt:lpstr>
      <vt:lpstr>Why Does The GI Bill Matter Today in A Discussion about Equity?</vt:lpstr>
      <vt:lpstr>Our Confusion Toward Individualized Instruction Could Stem from Lack of Understanding Equity </vt:lpstr>
      <vt:lpstr>Classroom Examples of Equality vs Equity</vt:lpstr>
      <vt:lpstr>Examples of Equity in Public School Systems</vt:lpstr>
      <vt:lpstr>Lots to Think About….</vt:lpstr>
      <vt:lpstr>Additional Resources</vt:lpstr>
      <vt:lpstr>Contact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Education Holds the Key to Equity in Mississippi</dc:title>
  <dc:creator>Gena Puckett</dc:creator>
  <cp:lastModifiedBy>Cathy Grace</cp:lastModifiedBy>
  <cp:revision>19</cp:revision>
  <dcterms:created xsi:type="dcterms:W3CDTF">2020-12-06T16:09:01Z</dcterms:created>
  <dcterms:modified xsi:type="dcterms:W3CDTF">2021-01-06T05:18:59Z</dcterms:modified>
</cp:coreProperties>
</file>